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A3FF5AF-AF33-4D92-BD46-09D609F140B3}" type="datetimeFigureOut">
              <a:rPr lang="ru-RU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540638" y="2073038"/>
            <a:ext cx="9144000" cy="373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4" tIns="46037" rIns="92074" bIns="46037" anchor="ctr"/>
          <a:lstStyle/>
          <a:p>
            <a:pPr algn="just">
              <a:defRPr/>
            </a:pPr>
            <a:r>
              <a:rPr lang="ru-RU" sz="19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▪ </a:t>
            </a:r>
            <a:r>
              <a:rPr lang="ru-RU" sz="1900"/>
              <a:t>И</a:t>
            </a:r>
            <a:r>
              <a:rPr lang="ru-RU" sz="19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зменения, внесенные Федеральными законами от 28.12.2024</a:t>
            </a:r>
            <a:br>
              <a:rPr lang="ru-RU" sz="19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19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№ 540-ФЗ, от 29.12.2025 № 567-ФЗ в Федеральный закон от 31.07.2020</a:t>
            </a:r>
            <a:br>
              <a:rPr lang="ru-RU" sz="19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19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№ 248-ФЗ «О государственном контроле (надзоре) и муниципальном контроле</a:t>
            </a:r>
            <a:br>
              <a:rPr lang="ru-RU" sz="19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19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в Российской Федерации»</a:t>
            </a:r>
            <a:endParaRPr sz="1900" b="0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endParaRPr sz="1900">
              <a:highlight>
                <a:srgbClr val="FFFF00"/>
              </a:highlight>
            </a:endParaRPr>
          </a:p>
          <a:p>
            <a:pPr algn="just">
              <a:defRPr/>
            </a:pPr>
            <a:r>
              <a:rPr lang="ru-RU" sz="1900">
                <a:highlight>
                  <a:srgbClr val="FFFFFF"/>
                </a:highlight>
              </a:rPr>
              <a:t>▪ Подача заявления о проведении профилактического визита, консультирования</a:t>
            </a:r>
            <a:br>
              <a:rPr lang="ru-RU" sz="1900">
                <a:highlight>
                  <a:srgbClr val="FFFFFF"/>
                </a:highlight>
              </a:rPr>
            </a:br>
            <a:r>
              <a:rPr lang="ru-RU" sz="1900">
                <a:highlight>
                  <a:srgbClr val="FFFFFF"/>
                </a:highlight>
              </a:rPr>
              <a:t>с использованием ЕПГУ (ГИС «ТОР КНД»)</a:t>
            </a:r>
            <a:endParaRPr sz="1900">
              <a:highlight>
                <a:srgbClr val="FFFF00"/>
              </a:highlight>
            </a:endParaRPr>
          </a:p>
          <a:p>
            <a:pPr algn="just">
              <a:defRPr/>
            </a:pPr>
            <a:endParaRPr sz="1900">
              <a:highlight>
                <a:srgbClr val="FFFF00"/>
              </a:highlight>
            </a:endParaRPr>
          </a:p>
          <a:p>
            <a:pPr algn="just">
              <a:defRPr/>
            </a:pPr>
            <a:r>
              <a:rPr lang="ru-RU" sz="1900" b="0" i="0" u="none" strike="noStrike" cap="none" spc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+mn-ea"/>
                <a:cs typeface="+mn-cs"/>
              </a:rPr>
              <a:t>▪ </a:t>
            </a:r>
            <a:r>
              <a:rPr lang="ru-RU" sz="1900" b="0" i="0" u="none" strike="noStrike" cap="none" spc="0">
                <a:solidFill>
                  <a:schemeClr val="tx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Соглашение о надлежащем устранении выявленных нарушений обязательных требований</a:t>
            </a:r>
            <a:endParaRPr sz="1900" b="0" i="0" u="none" strike="noStrike" cap="none" spc="0">
              <a:solidFill>
                <a:schemeClr val="tx1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endParaRPr sz="1900" b="0" i="0" u="none" strike="noStrike" cap="none" spc="0">
              <a:solidFill>
                <a:schemeClr val="tx1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r>
              <a:rPr lang="ru-RU" sz="1900" b="0" i="0" u="none" strike="noStrike" cap="none" spc="0">
                <a:solidFill>
                  <a:schemeClr val="tx1"/>
                </a:solidFill>
                <a:highlight>
                  <a:srgbClr val="FFFFFF"/>
                </a:highlight>
                <a:latin typeface="Calibri"/>
                <a:ea typeface="Arial"/>
                <a:cs typeface="Arial"/>
              </a:rPr>
              <a:t>▪</a:t>
            </a:r>
            <a:r>
              <a:rPr lang="ru-RU" sz="19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</a:t>
            </a:r>
            <a:r>
              <a:rPr lang="ru-RU" sz="19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Изменения в нормативных правовых актах в 2026 году </a:t>
            </a:r>
            <a:endParaRPr sz="1900" b="0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id="2053" name="Group 36"/>
          <p:cNvGrpSpPr/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>
                <a:defRPr/>
              </a:pPr>
              <a:endParaRPr lang="ru-RU" sz="1400" b="1">
                <a:latin typeface="Calibri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400" b="1">
                <a:latin typeface="Calibri"/>
                <a:cs typeface="Calibri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400" b="1">
                <a:latin typeface="Calibri"/>
                <a:cs typeface="Calibri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lang="en-US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 scaled="1"/>
                  </a:gradFill>
                  <a:latin typeface="Calibri"/>
                  <a:cs typeface="Calibri"/>
                </a:rPr>
                <a:t>Приволжское управление Федеральной службы по экологическому, </a:t>
              </a:r>
              <a:endParaRPr/>
            </a:p>
            <a:p>
              <a:pPr algn="ctr">
                <a:lnSpc>
                  <a:spcPct val="90000"/>
                </a:lnSpc>
                <a:defRPr/>
              </a:pPr>
              <a:r>
                <a:rPr lang="ru-RU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 scaled="1"/>
                  </a:gradFill>
                  <a:latin typeface="Calibri"/>
                  <a:cs typeface="Calibri"/>
                </a:rPr>
                <a:t>технологическому и атомному надзору</a:t>
              </a:r>
              <a:endParaRPr/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949280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  <a:cs typeface="Calibri"/>
            </a:endParaRPr>
          </a:p>
        </p:txBody>
      </p:sp>
      <p:sp>
        <p:nvSpPr>
          <p:cNvPr id="766167434" name="TextBox 766167433"/>
          <p:cNvSpPr txBox="1"/>
          <p:nvPr/>
        </p:nvSpPr>
        <p:spPr bwMode="auto">
          <a:xfrm>
            <a:off x="2772145" y="6021633"/>
            <a:ext cx="6237437" cy="58557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rPr>
              <a:t>Начальник отдела правового обеспечения </a:t>
            </a:r>
            <a:br>
              <a:rPr lang="ru-RU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rPr>
            </a:br>
            <a:r>
              <a:rPr lang="ru-RU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rPr>
              <a:t>Федулова Кристина Сергеевна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3200"/>
              <a:t>Рассмотрение заявлений о проведении</a:t>
            </a:r>
            <a:br>
              <a:rPr lang="ru-RU" sz="3200"/>
            </a:br>
            <a:r>
              <a:rPr lang="ru-RU" sz="3200"/>
              <a:t>профилактических мероприятий</a:t>
            </a:r>
            <a:br>
              <a:rPr lang="ru-RU" sz="3000"/>
            </a:br>
            <a:r>
              <a:rPr lang="ru-RU" sz="2400"/>
              <a:t>(ФГИС «</a:t>
            </a:r>
            <a:r>
              <a:rPr lang="ru-RU" sz="2400" b="0" i="0" u="none" strike="noStrike" cap="none" spc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«Единая система предоставления государственных </a:t>
            </a:r>
            <a:br>
              <a:rPr lang="ru-RU" sz="2400" b="0" i="0" u="none" strike="noStrike" cap="none" spc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</a:br>
            <a:r>
              <a:rPr lang="ru-RU" sz="2400" b="0" i="0" u="none" strike="noStrike" cap="none" spc="0">
                <a:solidFill>
                  <a:schemeClr val="tx1"/>
                </a:solidFill>
                <a:latin typeface="Calibri Light"/>
                <a:ea typeface="Calibri Light"/>
                <a:cs typeface="Calibri Light"/>
              </a:rPr>
              <a:t>и муниципальных услуг (сервисов)</a:t>
            </a:r>
            <a:r>
              <a:rPr lang="ru-RU" sz="2400"/>
              <a:t>»)</a:t>
            </a:r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auto"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 marR="0" lvl="0" indent="0" algn="l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5" marR="0" lvl="0" indent="0" algn="l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4" name="Содержимое 5"/>
          <p:cNvSpPr txBox="1"/>
          <p:nvPr/>
        </p:nvSpPr>
        <p:spPr bwMode="auto">
          <a:xfrm>
            <a:off x="722518" y="4440979"/>
            <a:ext cx="3682767" cy="1025888"/>
          </a:xfrm>
          <a:prstGeom prst="roundRect">
            <a:avLst>
              <a:gd name="adj" fmla="val 1666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l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defRPr/>
            </a:pPr>
            <a:r>
              <a:rPr lang="ru-RU" sz="2400" b="0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+mn-ea"/>
                <a:cs typeface="+mn-cs"/>
              </a:rPr>
              <a:t>Профилактический визит</a:t>
            </a:r>
            <a:endParaRPr/>
          </a:p>
        </p:txBody>
      </p:sp>
      <p:sp>
        <p:nvSpPr>
          <p:cNvPr id="21" name="Скругленный прямоугольник 4"/>
          <p:cNvSpPr/>
          <p:nvPr/>
        </p:nvSpPr>
        <p:spPr bwMode="auto">
          <a:xfrm>
            <a:off x="722518" y="2584639"/>
            <a:ext cx="2772966" cy="1025888"/>
          </a:xfrm>
          <a:prstGeom prst="roundRect">
            <a:avLst>
              <a:gd name="adj" fmla="val 1666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0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+mn-ea"/>
                <a:cs typeface="+mn-cs"/>
              </a:rPr>
              <a:t>Консультирование</a:t>
            </a:r>
            <a:endParaRPr/>
          </a:p>
        </p:txBody>
      </p:sp>
      <p:cxnSp>
        <p:nvCxnSpPr>
          <p:cNvPr id="23" name="Прямая со стрелкой 22"/>
          <p:cNvCxnSpPr>
            <a:cxnSpLocks/>
          </p:cNvCxnSpPr>
          <p:nvPr/>
        </p:nvCxnSpPr>
        <p:spPr bwMode="auto">
          <a:xfrm flipH="1">
            <a:off x="1208016" y="1818346"/>
            <a:ext cx="822120" cy="7298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cxnSpLocks/>
          </p:cNvCxnSpPr>
          <p:nvPr/>
        </p:nvCxnSpPr>
        <p:spPr bwMode="auto">
          <a:xfrm flipH="1">
            <a:off x="2989229" y="1846071"/>
            <a:ext cx="2294601" cy="25549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 bwMode="auto">
          <a:xfrm>
            <a:off x="937470" y="6060054"/>
            <a:ext cx="814151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/>
              <a:t>Срок рассмотрения - в течение 10 рабочих дней со дня регистрации заявления.</a:t>
            </a:r>
            <a:endParaRPr/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7594353" y="1878627"/>
            <a:ext cx="3381174" cy="10186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/>
              <a:t>Подтверждение записи</a:t>
            </a:r>
            <a:endParaRPr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7594353" y="3107451"/>
            <a:ext cx="3381174" cy="122668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/>
              <a:t>Предложение о новой дате проведения профилактического мероприятия</a:t>
            </a:r>
            <a:endParaRPr/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7594354" y="4537075"/>
            <a:ext cx="3381173" cy="107130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/>
              <a:t>Отказ в рассмотрении</a:t>
            </a:r>
            <a:endParaRPr/>
          </a:p>
        </p:txBody>
      </p:sp>
      <p:sp>
        <p:nvSpPr>
          <p:cNvPr id="52" name="Правая фигурная скобка 51"/>
          <p:cNvSpPr/>
          <p:nvPr/>
        </p:nvSpPr>
        <p:spPr bwMode="auto">
          <a:xfrm>
            <a:off x="6036284" y="1878627"/>
            <a:ext cx="672014" cy="3775552"/>
          </a:xfrm>
          <a:prstGeom prst="rightBrace">
            <a:avLst>
              <a:gd name="adj1" fmla="val 80736"/>
              <a:gd name="adj2" fmla="val 49172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050176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Введена статья 90.2 Закона № 248-ФЗ.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Соглашение о надлежащем устранении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выявленных нарушений обязательных требований</a:t>
            </a:r>
            <a:endParaRPr sz="3000" b="0"/>
          </a:p>
        </p:txBody>
      </p:sp>
      <p:pic>
        <p:nvPicPr>
          <p:cNvPr id="1079201038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356824773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838384213" name="Прямоугольник 838384212"/>
          <p:cNvSpPr/>
          <p:nvPr/>
        </p:nvSpPr>
        <p:spPr bwMode="auto">
          <a:xfrm>
            <a:off x="918599" y="1785937"/>
            <a:ext cx="10953749" cy="1947861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rnd" cmpd="sng" algn="ctr">
            <a:solidFill>
              <a:schemeClr val="accent1">
                <a:shade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Если устранение</a:t>
            </a:r>
            <a:r>
              <a:rPr lang="ru-RU" sz="24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выявленных нарушений обязательных требований </a:t>
            </a:r>
            <a:r>
              <a:rPr lang="ru-RU" sz="2400" b="0" i="0" u="sng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требует значительных временных и материальных затрат, капитальных вложений,</a:t>
            </a:r>
            <a:r>
              <a:rPr lang="ru-RU" sz="2400" b="0" i="0" u="sng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sz="24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включая затраты на строительство, реконструкцию или техническое перевооружение, приобретение машин, оборудования, инструментов, инвентаря, выделения бюджетных средств бюджетным учреждениям</a:t>
            </a:r>
            <a:endParaRPr sz="2400" u="none"/>
          </a:p>
        </p:txBody>
      </p:sp>
      <p:sp>
        <p:nvSpPr>
          <p:cNvPr id="32803528" name="Стрелка: вправо 32803527"/>
          <p:cNvSpPr/>
          <p:nvPr/>
        </p:nvSpPr>
        <p:spPr bwMode="auto">
          <a:xfrm>
            <a:off x="918599" y="4419599"/>
            <a:ext cx="1771649" cy="2076449"/>
          </a:xfrm>
          <a:prstGeom prst="rightArrow">
            <a:avLst>
              <a:gd name="adj1" fmla="val 50000"/>
              <a:gd name="adj2" fmla="val 26963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0"/>
          <a:lstStyle/>
          <a:p>
            <a:pPr>
              <a:defRPr/>
            </a:pPr>
            <a:r>
              <a:rPr sz="2800">
                <a:solidFill>
                  <a:schemeClr val="tx1"/>
                </a:solidFill>
              </a:rPr>
              <a:t>В ЦЕЛЯХ</a:t>
            </a:r>
          </a:p>
        </p:txBody>
      </p:sp>
      <p:sp>
        <p:nvSpPr>
          <p:cNvPr id="309669671" name="Блок-схема: альтернативный процесс 309669670"/>
          <p:cNvSpPr/>
          <p:nvPr/>
        </p:nvSpPr>
        <p:spPr bwMode="auto">
          <a:xfrm>
            <a:off x="2747399" y="4000500"/>
            <a:ext cx="9124949" cy="1333499"/>
          </a:xfrm>
          <a:prstGeom prst="flowChartAlternateProcess">
            <a:avLst/>
          </a:prstGeom>
          <a:gradFill>
            <a:gsLst>
              <a:gs pos="0">
                <a:schemeClr val="accent6"/>
              </a:gs>
              <a:gs pos="100000">
                <a:srgbClr val="FFFF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t" anchorCtr="0" forceAA="0" compatLnSpc="0"/>
          <a:lstStyle/>
          <a:p>
            <a:pPr algn="just"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недопущения ситуаций массового сокращения работников, снижения выпуска продукции, товаров и услуг, имеющих стратегическое значение и социально-экономическую значимость</a:t>
            </a:r>
            <a:endParaRPr sz="2400"/>
          </a:p>
        </p:txBody>
      </p:sp>
      <p:sp>
        <p:nvSpPr>
          <p:cNvPr id="246843505" name="Блок-схема: альтернативный процесс 246843504"/>
          <p:cNvSpPr/>
          <p:nvPr/>
        </p:nvSpPr>
        <p:spPr bwMode="auto">
          <a:xfrm>
            <a:off x="2804549" y="5581649"/>
            <a:ext cx="9105899" cy="1066799"/>
          </a:xfrm>
          <a:prstGeom prst="flowChartAlternateProcess">
            <a:avLst/>
          </a:prstGeom>
          <a:gradFill>
            <a:gsLst>
              <a:gs pos="0">
                <a:schemeClr val="accent6"/>
              </a:gs>
              <a:gs pos="100000">
                <a:srgbClr val="FFFF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соблюдения публичных интересов, прав граждан и организаций, осуществления деятельности социальных учреждений</a:t>
            </a:r>
            <a:endParaRPr sz="2400" u="non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8267983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Введена статья 90.2 Закона № 248-ФЗ.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Соглашение о надлежащем устранении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выявленных нарушений обязательных требований</a:t>
            </a:r>
            <a:endParaRPr sz="3000" b="0"/>
          </a:p>
        </p:txBody>
      </p:sp>
      <p:pic>
        <p:nvPicPr>
          <p:cNvPr id="1362625278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7"/>
            <a:ext cx="432046" cy="486294"/>
          </a:xfrm>
          <a:prstGeom prst="rect">
            <a:avLst/>
          </a:prstGeom>
        </p:spPr>
      </p:pic>
      <p:sp>
        <p:nvSpPr>
          <p:cNvPr id="1569015265" name="Прямоугольник 9"/>
          <p:cNvSpPr/>
          <p:nvPr/>
        </p:nvSpPr>
        <p:spPr bwMode="auto">
          <a:xfrm>
            <a:off x="8688286" y="814279"/>
            <a:ext cx="3503709" cy="42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785833741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6" y="1794028"/>
            <a:ext cx="11062783" cy="4790241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indent="457200" algn="just">
              <a:buFont typeface="Wingdings"/>
              <a:buChar char="q"/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Порядок заключения, изменения, продления, расторжения соглашения, условия соглашения, круг лиц, имеющих право на заключение соглашения, определяются Правительством Российской Федерации (ПП РФ от 31.05.2025 № 829).</a:t>
            </a:r>
            <a:endParaRPr sz="2000" b="0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sng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Соглашение подлежит согласованию с органами прокуратуры. 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Порядок согласования органами прокуратуры соглашений устанавливается приказом Генерального прокурора Российской Федерации.</a:t>
            </a:r>
            <a:endParaRPr sz="20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sng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Поэтапное выполнение мероприятий, направленных на устранение выявленных нарушений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обязательных требований.</a:t>
            </a:r>
            <a:endParaRPr sz="20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sng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Приостановление действия предписания 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об устранении выявленных нарушений обязательных требований.</a:t>
            </a:r>
            <a:endParaRPr sz="20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Принимаются меры по привлечению виновных в допущении нарушений лиц к административной ответственности.</a:t>
            </a:r>
            <a:endParaRPr sz="20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 истечении срока исполнения соглашения </a:t>
            </a:r>
            <a:r>
              <a:rPr lang="ru-RU" sz="2000" b="0" i="0" u="sng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контрольный (надзорный) орган принимает решение о признании соглашения исполненным или неисполненным.</a:t>
            </a:r>
            <a:endParaRPr sz="2000" b="0" i="0" u="sng" strike="noStrike" cap="none" spc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181069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Изменения в нормативных правовых актах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в 2026 году</a:t>
            </a:r>
            <a:endParaRPr sz="3000" b="0"/>
          </a:p>
        </p:txBody>
      </p:sp>
      <p:pic>
        <p:nvPicPr>
          <p:cNvPr id="798593303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6"/>
            <a:ext cx="432045" cy="486293"/>
          </a:xfrm>
          <a:prstGeom prst="rect">
            <a:avLst/>
          </a:prstGeom>
        </p:spPr>
      </p:pic>
      <p:sp>
        <p:nvSpPr>
          <p:cNvPr id="332876130" name="Прямоугольник 9"/>
          <p:cNvSpPr/>
          <p:nvPr/>
        </p:nvSpPr>
        <p:spPr bwMode="auto">
          <a:xfrm>
            <a:off x="8688285" y="814278"/>
            <a:ext cx="3503709" cy="424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012120145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5" y="1794027"/>
            <a:ext cx="11062782" cy="4790241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indent="457200" algn="just">
              <a:buFont typeface="Wingdings"/>
              <a:buChar char="q"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Постановлением Правительства РФ от 03.09.2025 № 1363 утверждены новые Правила регистрации опасных производственных объектов в государственном реестре опасных производственных объектов</a:t>
            </a:r>
            <a:r>
              <a:rPr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.</a:t>
            </a:r>
            <a:endParaRPr lang="ru-RU" sz="2200" b="0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Постановлением Правительства Российской Федерации от 02.03.2026 № 213 внесены изменения в положения об отдельных видах надзора, осуществляемых Ростехнадзором.</a:t>
            </a:r>
            <a:endParaRPr sz="22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Приказом Ростехнадзора от 04.03.2026 № 65 внесены изменения в перечень индикаторов риска в рамках федерального государственного лицензионного контроля</a:t>
            </a:r>
            <a:b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за деятельностью по проведению экспертизы промышленной безопасности.</a:t>
            </a:r>
            <a:endParaRPr sz="22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Федеральным законом от 09.04.2026 № 94-ФЗ внесены изменения в Федеральный закон от 21.07.1997 № 116-ФЗ «О промышленной безопасности опасных производственных объектов».</a:t>
            </a:r>
          </a:p>
          <a:p>
            <a:pPr indent="457200" algn="just">
              <a:buFont typeface="Wingdings"/>
              <a:buChar char="q"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Федеральным законом от 02.05.2026 № 119-ФЗ внесены изменения в КоАП РФ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.</a:t>
            </a:r>
            <a:endParaRPr sz="2000" b="0" i="0" u="sng" strike="noStrike" cap="none" spc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52400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sz="240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ru-RU" sz="2400">
                <a:solidFill>
                  <a:schemeClr val="accent6"/>
                </a:solidFill>
              </a:rPr>
              <a:t>Благодарю за внимание!</a:t>
            </a: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52400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defRPr/>
            </a:pPr>
            <a:endParaRPr lang="ru-RU" sz="20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 scaled="1"/>
              </a:gradFill>
              <a:latin typeface="Calibri"/>
              <a:cs typeface="Calibri"/>
            </a:endParaRPr>
          </a:p>
        </p:txBody>
      </p:sp>
      <p:grpSp>
        <p:nvGrpSpPr>
          <p:cNvPr id="17413" name="Group 36"/>
          <p:cNvGrpSpPr/>
          <p:nvPr/>
        </p:nvGrpSpPr>
        <p:grpSpPr bwMode="auto">
          <a:xfrm>
            <a:off x="1524000" y="152400"/>
            <a:ext cx="9144000" cy="1620838"/>
            <a:chOff x="0" y="-235"/>
            <a:chExt cx="5760" cy="1021"/>
          </a:xfrm>
        </p:grpSpPr>
        <p:sp>
          <p:nvSpPr>
            <p:cNvPr id="1742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>
                <a:defRPr/>
              </a:pPr>
              <a:endParaRPr lang="ru-RU" sz="1400" b="1">
                <a:latin typeface="Calibri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400" b="1">
                <a:latin typeface="Calibri"/>
                <a:cs typeface="Calibri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400" b="1">
                <a:latin typeface="Calibri"/>
                <a:cs typeface="Calibri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463" y="-235"/>
              <a:ext cx="5241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lang="en-US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 scaled="1"/>
                  </a:gradFill>
                  <a:latin typeface="Calibri"/>
                  <a:cs typeface="Calibri"/>
                </a:rPr>
                <a:t>Приволжское управление Федеральной службы по экологическому, </a:t>
              </a:r>
              <a:endParaRPr/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 scaled="1"/>
                  </a:gradFill>
                  <a:latin typeface="Calibri"/>
                  <a:cs typeface="Calibri"/>
                </a:rPr>
                <a:t>технологическому и атомному надзору</a:t>
              </a:r>
              <a:endParaRPr/>
            </a:p>
          </p:txBody>
        </p:sp>
        <p:pic>
          <p:nvPicPr>
            <p:cNvPr id="17428" name="Picture 41" descr="fsetan_emblema2007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127" y="37"/>
              <a:ext cx="666" cy="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952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  <a:cs typeface="Calibri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7473120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Порядок оформления документов в рамках</a:t>
            </a:r>
            <a:b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контрольной (надзорной) деятельности</a:t>
            </a:r>
            <a:endParaRPr sz="2600"/>
          </a:p>
        </p:txBody>
      </p:sp>
      <p:pic>
        <p:nvPicPr>
          <p:cNvPr id="1532520936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1244003796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89996919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6" y="1447799"/>
            <a:ext cx="10665027" cy="5252255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algn="ctr">
              <a:defRPr/>
            </a:pPr>
            <a:r>
              <a:rPr lang="ru-RU" sz="3000" b="0" dirty="0"/>
              <a:t>Часть 1.1 статьи 21 Закона № 248-ФЗ</a:t>
            </a:r>
            <a:endParaRPr sz="3000" dirty="0"/>
          </a:p>
          <a:p>
            <a:pPr algn="just">
              <a:defRPr/>
            </a:pPr>
            <a: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Решение</a:t>
            </a: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о проведении профилактического визита,</a:t>
            </a:r>
            <a:b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об объявлении предостережения, о проведении контрольного (надзорного) мероприятия (КНМ), предусматривающего взаимодействие с контролируемым лицом, </a:t>
            </a:r>
            <a: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акты</a:t>
            </a: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(в том числе акты о невозможности проведения) КНМ, профилактического мероприятия, контрольного (надзорного) действия (КНД) </a:t>
            </a:r>
            <a:b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в рамках ПГН, </a:t>
            </a:r>
            <a: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предписания об устранении выявленных нарушений</a:t>
            </a: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оформляются посредством </a:t>
            </a:r>
            <a: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внесения сведений </a:t>
            </a:r>
            <a:b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</a:br>
            <a: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 них в ЕРКНМ и их подписания. </a:t>
            </a: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Для оформления указанных решений, актов и предписаний </a:t>
            </a:r>
            <a:r>
              <a:rPr lang="ru-RU" sz="3000" b="1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отдельное формирование документа не требуется.</a:t>
            </a:r>
            <a:endParaRPr sz="3000" b="1" i="0" u="none" strike="noStrike" cap="none" spc="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09394770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Порядок отнесения объектов контроля к категориям</a:t>
            </a:r>
            <a:b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риска и выявления индикаторов риска нарушения</a:t>
            </a:r>
            <a:b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обязательных требований</a:t>
            </a:r>
            <a:endParaRPr sz="2600"/>
          </a:p>
        </p:txBody>
      </p:sp>
      <p:pic>
        <p:nvPicPr>
          <p:cNvPr id="139958689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7"/>
            <a:ext cx="432046" cy="486294"/>
          </a:xfrm>
          <a:prstGeom prst="rect">
            <a:avLst/>
          </a:prstGeom>
        </p:spPr>
      </p:pic>
      <p:sp>
        <p:nvSpPr>
          <p:cNvPr id="1103562670" name="Прямоугольник 9"/>
          <p:cNvSpPr/>
          <p:nvPr/>
        </p:nvSpPr>
        <p:spPr bwMode="auto">
          <a:xfrm>
            <a:off x="8688286" y="814279"/>
            <a:ext cx="3503709" cy="42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76466172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6" y="1681160"/>
            <a:ext cx="10665027" cy="5018895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algn="ctr">
              <a:defRPr/>
            </a:pPr>
            <a:r>
              <a:rPr lang="ru-RU" sz="3500" b="0" dirty="0"/>
              <a:t>Статья 24 Закона № 248-ФЗ</a:t>
            </a:r>
            <a:endParaRPr dirty="0"/>
          </a:p>
          <a:p>
            <a:pPr algn="just">
              <a:defRPr/>
            </a:pPr>
            <a:endParaRPr sz="3000" b="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Контролируемое лицо, </a:t>
            </a:r>
            <a: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в том числе с использованием единого портала государственных и муниципальных услуг (функций), </a:t>
            </a: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вправе подать в контрольный (надзорный) орган </a:t>
            </a:r>
            <a: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заявление </a:t>
            </a:r>
            <a:b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</a:br>
            <a:r>
              <a:rPr lang="ru-RU" sz="30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об изменении категории риска </a:t>
            </a: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осуществляемой </a:t>
            </a:r>
            <a:b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им деятельности либо категории риска принадлежащих ему (используемых им) иных объектов контроля в случае </a:t>
            </a:r>
            <a:b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30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их соответствия критериям риска для отнесения к иной категории риска.</a:t>
            </a:r>
          </a:p>
          <a:p>
            <a:pPr algn="just">
              <a:defRPr/>
            </a:pPr>
            <a:endParaRPr lang="ru-RU" sz="3000" b="0" i="0" u="none" strike="noStrike" cap="none" spc="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7149787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Досудебный порядок подачи жалобы</a:t>
            </a:r>
            <a:endParaRPr/>
          </a:p>
        </p:txBody>
      </p:sp>
      <p:pic>
        <p:nvPicPr>
          <p:cNvPr id="918047528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1240267088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153223625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7" y="1541318"/>
            <a:ext cx="10665027" cy="5158739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65000" lnSpcReduction="7000"/>
          </a:bodyPr>
          <a:lstStyle/>
          <a:p>
            <a:pPr algn="ctr">
              <a:defRPr/>
            </a:pPr>
            <a:r>
              <a:rPr lang="ru-RU" sz="3500" b="0"/>
              <a:t>Часть 4 статьи 40 Закона № 248-ФЗ</a:t>
            </a:r>
            <a:endParaRPr/>
          </a:p>
          <a:p>
            <a:pPr marL="0" indent="0" algn="just">
              <a:buNone/>
              <a:defRPr/>
            </a:pPr>
            <a:r>
              <a:rPr lang="ru-RU" sz="30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Контролируемые лица,</a:t>
            </a:r>
            <a:r>
              <a:rPr lang="ru-RU" sz="30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права и законные интересы которых, по их мнению, были непосредственно нарушены в рамках осуществления государственного контроля (надзора), муниципального контроля, </a:t>
            </a:r>
            <a:r>
              <a:rPr lang="ru-RU" sz="30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имеют право на </a:t>
            </a:r>
            <a:r>
              <a:rPr lang="ru-RU" sz="30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досудебное обжалование:</a:t>
            </a:r>
            <a:endParaRPr sz="3000" b="0"/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решений о проведении контрольных (надзорных) мероприятий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и обязательных профилактических визитов;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актов контрольных (надзорных) мероприятий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и обязательных профилактических визитов, </a:t>
            </a:r>
            <a:r>
              <a:rPr lang="ru-RU" sz="30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предписаний об устранении выявленных нарушений;</a:t>
            </a:r>
            <a:endParaRPr sz="3000" b="0"/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действий (бездействия) должностных лиц контрольного (надзорного) органа в рамках контрольных (надзорных) мероприятий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и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Calibri"/>
                <a:ea typeface="Arial"/>
                <a:cs typeface="Arial"/>
              </a:rPr>
              <a:t> обязательных профилактических визитов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;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4) решений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об отнесении объектов контроля к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соответствующей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категории риска;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5) решений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об отказе в проведении обязательных профилактических визитов по заявлениям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контролируемых лиц;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6)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иных решений, принимаемых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контрольными (надзорными) органами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по итогам профилактических и (или) контрольных (надзорных) мероприятий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, предусмотренных настоящим Федеральным законом, в отношении контролируемых лиц или объектов контроля.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5230984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Профилактический визит</a:t>
            </a:r>
            <a:endParaRPr/>
          </a:p>
        </p:txBody>
      </p:sp>
      <p:pic>
        <p:nvPicPr>
          <p:cNvPr id="135620780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547314035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523552142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7" y="1541318"/>
            <a:ext cx="10665027" cy="5158739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2500" lnSpcReduction="20000"/>
          </a:bodyPr>
          <a:lstStyle/>
          <a:p>
            <a:pPr algn="ctr">
              <a:defRPr/>
            </a:pPr>
            <a:r>
              <a:rPr lang="ru-RU" sz="3500" b="0" dirty="0"/>
              <a:t>Статья 52 Закона № 248-ФЗ</a:t>
            </a:r>
            <a:endParaRPr dirty="0"/>
          </a:p>
          <a:p>
            <a:pPr algn="just"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В ходе профилактического визита контролируемое лицо информируется </a:t>
            </a:r>
            <a:b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об обязательных требованиях, предъявляемых к его деятельности либо </a:t>
            </a:r>
            <a:b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к принадлежащим ему объектам контроля, их соответствии критериям риска, </a:t>
            </a:r>
            <a:b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о рекомендуемых способах снижения категории риска, видах, содержании </a:t>
            </a:r>
            <a:b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и об интенсивности мероприятий, проводимых в отношении объекта контроля исходя из его отнесения к соответствующей категории риска, </a:t>
            </a:r>
            <a:r>
              <a:rPr lang="ru-RU" sz="26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а инспектор осуществляет ознакомление с объектом контроля, </a:t>
            </a:r>
            <a: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сбор сведений, необходимых для отнесения объектов контроля к категориям риска, </a:t>
            </a:r>
            <a:b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2600" b="0" i="0" u="none" strike="noStrike" cap="none" spc="0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и проводит оценку уровня соблюдения контролируемым лицом обязательных требований.</a:t>
            </a:r>
            <a:endParaRPr sz="2600" b="0" i="0" u="none" strike="noStrike" cap="none" spc="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  <a:p>
            <a:pPr algn="just">
              <a:defRPr/>
            </a:pPr>
            <a:endParaRPr sz="2600" b="0" i="0" u="none" strike="noStrike" cap="none" spc="0" dirty="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Профилактический визит может проводиться:</a:t>
            </a:r>
            <a:endParaRPr sz="2600" b="0" i="0" u="none" strike="noStrike" cap="none" spc="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05908" indent="-305908" algn="just">
              <a:buFont typeface="Arial"/>
              <a:buChar char="–"/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 инициативе контрольного (надзорного) органа (обязательный профилактический визит);</a:t>
            </a:r>
            <a:endParaRPr sz="2600" b="0" i="0" u="none" strike="noStrike" cap="none" spc="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05908" indent="-305908" algn="just">
              <a:buFont typeface="Arial"/>
              <a:buChar char="–"/>
              <a:defRPr/>
            </a:pPr>
            <a:r>
              <a:rPr lang="ru-RU" sz="26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 инициативе контролируемого лица (профилактическое мероприятие).</a:t>
            </a:r>
            <a:endParaRPr sz="2600" b="0" i="0" u="none" strike="noStrike" cap="none" spc="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4847979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Обязательный профилактический визит</a:t>
            </a:r>
            <a:endParaRPr/>
          </a:p>
        </p:txBody>
      </p:sp>
      <p:pic>
        <p:nvPicPr>
          <p:cNvPr id="1039428260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7"/>
            <a:ext cx="432046" cy="486294"/>
          </a:xfrm>
          <a:prstGeom prst="rect">
            <a:avLst/>
          </a:prstGeom>
        </p:spPr>
      </p:pic>
      <p:sp>
        <p:nvSpPr>
          <p:cNvPr id="1359933225" name="Прямоугольник 9"/>
          <p:cNvSpPr/>
          <p:nvPr/>
        </p:nvSpPr>
        <p:spPr bwMode="auto">
          <a:xfrm>
            <a:off x="8688286" y="814279"/>
            <a:ext cx="3503709" cy="42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585400659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6" y="1541317"/>
            <a:ext cx="10665027" cy="515873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algn="ctr">
              <a:defRPr/>
            </a:pPr>
            <a:r>
              <a:rPr lang="ru-RU" sz="3500" b="0"/>
              <a:t>Статья 52.1 Закона № 248-ФЗ</a:t>
            </a:r>
            <a:endParaRPr/>
          </a:p>
          <a:p>
            <a:pPr algn="just">
              <a:defRPr/>
            </a:pPr>
            <a:r>
              <a:rPr sz="2600" b="0" i="0" u="none" strike="noStrike" cap="none" spc="0">
                <a:solidFill>
                  <a:schemeClr val="tx1"/>
                </a:solidFill>
                <a:latin typeface="Calibri"/>
                <a:cs typeface="Calibri"/>
              </a:rPr>
              <a:t>Основания проведения обязательного ПВ:</a:t>
            </a:r>
          </a:p>
          <a:p>
            <a:pPr marL="371994" indent="-371994" algn="just">
              <a:buFont typeface="Arial"/>
              <a:buChar char="–"/>
              <a:defRPr/>
            </a:pPr>
            <a:r>
              <a:rPr sz="2600" b="0" i="0" u="none" strike="noStrike" cap="none" spc="0">
                <a:solidFill>
                  <a:schemeClr val="tx1"/>
                </a:solidFill>
                <a:latin typeface="Calibri"/>
                <a:cs typeface="Calibri"/>
              </a:rPr>
              <a:t>Отнесение к определенной категории риска (с учетом периодичности проведения обязательных ПМ*);</a:t>
            </a:r>
          </a:p>
          <a:p>
            <a:pPr marL="371994" indent="-371994" algn="just">
              <a:buFont typeface="Arial"/>
              <a:buChar char="–"/>
              <a:defRPr/>
            </a:pPr>
            <a:r>
              <a:rPr sz="2600" b="0" i="0" u="none" strike="noStrike" cap="none" spc="0">
                <a:solidFill>
                  <a:schemeClr val="tx1"/>
                </a:solidFill>
                <a:latin typeface="Calibri"/>
                <a:cs typeface="Calibri"/>
              </a:rPr>
              <a:t>по поручению Президента РФ, Правительства РФ;</a:t>
            </a:r>
          </a:p>
          <a:p>
            <a:pPr marL="371994" indent="-371994" algn="just">
              <a:buFont typeface="Arial"/>
              <a:buChar char="–"/>
              <a:defRPr/>
            </a:pPr>
            <a:r>
              <a:rPr sz="2600" b="0" i="0" u="none" strike="noStrike" cap="none" spc="0">
                <a:solidFill>
                  <a:schemeClr val="tx1"/>
                </a:solidFill>
                <a:latin typeface="Calibri"/>
                <a:cs typeface="Calibri"/>
              </a:rPr>
              <a:t>Правительством РФ могут быть установлены иные основания.</a:t>
            </a:r>
          </a:p>
          <a:p>
            <a:pPr marL="371994" indent="-371994" algn="just">
              <a:buFont typeface="Arial"/>
              <a:buChar char="–"/>
              <a:defRPr/>
            </a:pPr>
            <a:endParaRPr sz="26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defRPr/>
            </a:pPr>
            <a:r>
              <a:rPr sz="2600" b="0" i="0" u="none" strike="noStrike" cap="none" spc="0">
                <a:solidFill>
                  <a:schemeClr val="tx1"/>
                </a:solidFill>
                <a:latin typeface="Calibri"/>
                <a:cs typeface="Calibri"/>
              </a:rPr>
              <a:t>*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ОПО III класса опасности - не более одного обязательного профилактического визита в 3 года; ОПО I</a:t>
            </a:r>
            <a:r>
              <a:rPr lang="en-US" sz="26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V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класса опасности - не более одного обязательного профилактического визита в 5 лет.</a:t>
            </a:r>
            <a:endParaRPr sz="26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Введена статья 52.1 Закона № 248-ФЗ.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u-RU" sz="3000"/>
              <a:t>Обязательный профилактический визит</a:t>
            </a:r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auto"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1" name="Скругленный прямоугольник 6"/>
          <p:cNvSpPr/>
          <p:nvPr/>
        </p:nvSpPr>
        <p:spPr bwMode="auto">
          <a:xfrm>
            <a:off x="542021" y="3559435"/>
            <a:ext cx="2303127" cy="1147807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b="1" i="0" u="sng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Акт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8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 проведении обязательного ПВ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8"/>
          <p:cNvSpPr/>
          <p:nvPr/>
        </p:nvSpPr>
        <p:spPr bwMode="auto">
          <a:xfrm>
            <a:off x="6317038" y="5530048"/>
            <a:ext cx="5550135" cy="1211431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случае невозможности проведения ПВ проводится внеплановое КНМ</a:t>
            </a:r>
            <a:endParaRPr sz="22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(п. 9 ч. 1 ст. 57)</a:t>
            </a:r>
            <a:endParaRPr sz="220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7"/>
          <p:cNvSpPr/>
          <p:nvPr/>
        </p:nvSpPr>
        <p:spPr bwMode="auto">
          <a:xfrm>
            <a:off x="542021" y="5175951"/>
            <a:ext cx="3279293" cy="1328528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</a:rPr>
              <a:t>Предписание 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об устранении выявленных нарушений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" name="Содержимое 5"/>
          <p:cNvSpPr txBox="1"/>
          <p:nvPr/>
        </p:nvSpPr>
        <p:spPr bwMode="auto">
          <a:xfrm>
            <a:off x="7842888" y="2802014"/>
            <a:ext cx="3976455" cy="1103070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>
            <a:lvl1pPr marL="0" indent="0" algn="l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200" b="0" i="0" u="sng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sz="2200" b="0" i="0" u="sng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кт </a:t>
            </a:r>
            <a:r>
              <a:rPr lang="ru-RU" sz="2200" b="0" i="0" u="sng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 невозможности </a:t>
            </a:r>
            <a:r>
              <a:rPr lang="ru-RU" sz="2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проведения обязательного ПВ</a:t>
            </a:r>
            <a:endParaRPr sz="220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590793" y="1571610"/>
            <a:ext cx="11171824" cy="1036679"/>
          </a:xfrm>
          <a:prstGeom prst="rect">
            <a:avLst/>
          </a:prstGeom>
          <a:gradFill>
            <a:gsLst>
              <a:gs pos="0">
                <a:schemeClr val="accent2">
                  <a:lumMod val="110000"/>
                  <a:satMod val="105000"/>
                  <a:tint val="67000"/>
                  <a:alpha val="0"/>
                </a:schemeClr>
              </a:gs>
              <a:gs pos="50000">
                <a:schemeClr val="accent2">
                  <a:lumMod val="105000"/>
                  <a:satMod val="103000"/>
                  <a:tint val="73000"/>
                  <a:alpha val="0"/>
                </a:schemeClr>
              </a:gs>
              <a:gs pos="100000">
                <a:schemeClr val="accent2">
                  <a:lumMod val="105000"/>
                  <a:satMod val="109000"/>
                  <a:tint val="81000"/>
                  <a:alpha val="0"/>
                </a:schemeClr>
              </a:gs>
            </a:gsLst>
            <a:lin ang="5400000" scaled="0"/>
          </a:gradFill>
          <a:ln w="12699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27936" indent="-327936" algn="just"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ru-RU" sz="2200" b="0" i="0" u="none" strike="noStrike" cap="none" spc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Не предусматривается отказ контролируемого лица от проведения.</a:t>
            </a:r>
            <a:endParaRPr sz="2200" dirty="0"/>
          </a:p>
          <a:p>
            <a:pPr marL="327936" indent="-327936" algn="just"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ru-RU" sz="2200" b="0" i="0" u="none" strike="noStrike" cap="none" spc="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Не превышает 10 рабочих дней.</a:t>
            </a:r>
            <a:endParaRPr sz="2200" dirty="0"/>
          </a:p>
          <a:p>
            <a:pPr>
              <a:defRPr/>
            </a:pPr>
            <a:endParaRPr dirty="0"/>
          </a:p>
        </p:txBody>
      </p:sp>
      <p:sp>
        <p:nvSpPr>
          <p:cNvPr id="21" name="Скругленный прямоугольник 4"/>
          <p:cNvSpPr/>
          <p:nvPr/>
        </p:nvSpPr>
        <p:spPr bwMode="auto">
          <a:xfrm>
            <a:off x="2950533" y="2730095"/>
            <a:ext cx="3891919" cy="831272"/>
          </a:xfrm>
          <a:prstGeom prst="roundRect">
            <a:avLst>
              <a:gd name="adj" fmla="val 16667"/>
            </a:avLst>
          </a:prstGeom>
          <a:solidFill>
            <a:schemeClr val="accent2">
              <a:alpha val="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>
                <a:solidFill>
                  <a:schemeClr val="tx1"/>
                </a:solidFill>
              </a:rPr>
              <a:t>По итогам обязательного ПВ составляется</a:t>
            </a:r>
            <a:endParaRPr sz="2400">
              <a:solidFill>
                <a:schemeClr val="tx1"/>
              </a:solidFill>
            </a:endParaRPr>
          </a:p>
        </p:txBody>
      </p:sp>
      <p:cxnSp>
        <p:nvCxnSpPr>
          <p:cNvPr id="30" name="Прямая со стрелкой 29"/>
          <p:cNvCxnSpPr>
            <a:cxnSpLocks/>
            <a:stCxn id="21" idx="1"/>
            <a:endCxn id="11" idx="0"/>
          </p:cNvCxnSpPr>
          <p:nvPr/>
        </p:nvCxnSpPr>
        <p:spPr bwMode="auto">
          <a:xfrm rot="10799989" flipV="1">
            <a:off x="1693585" y="3145731"/>
            <a:ext cx="1256949" cy="413703"/>
          </a:xfrm>
          <a:prstGeom prst="straightConnector1">
            <a:avLst/>
          </a:prstGeom>
          <a:ln w="38099" cap="flat" cmpd="sng" algn="ctr">
            <a:solidFill>
              <a:schemeClr val="accent6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1072225" name="Содержимое 5"/>
          <p:cNvSpPr txBox="1"/>
          <p:nvPr/>
        </p:nvSpPr>
        <p:spPr bwMode="auto">
          <a:xfrm>
            <a:off x="6317038" y="4133339"/>
            <a:ext cx="5550135" cy="1137776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>
            <a:lvl1pPr marL="0" indent="0" algn="l" defTabSz="914400">
              <a:lnSpc>
                <a:spcPct val="90000"/>
              </a:lnSpc>
              <a:spcBef>
                <a:spcPts val="999"/>
              </a:spcBef>
              <a:buFont typeface="Arial"/>
              <a:buNone/>
              <a:defRPr sz="2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2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8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В </a:t>
            </a:r>
            <a:r>
              <a:rPr lang="ru-RU" sz="2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течение 3-х месяцев принимается повторное решение о проведении обязательного ПВ</a:t>
            </a:r>
            <a:endParaRPr b="0" u="none">
              <a:solidFill>
                <a:schemeClr val="tx1"/>
              </a:solidFill>
            </a:endParaRPr>
          </a:p>
        </p:txBody>
      </p:sp>
      <p:cxnSp>
        <p:nvCxnSpPr>
          <p:cNvPr id="494374528" name="Прямая со стрелкой 29"/>
          <p:cNvCxnSpPr>
            <a:cxnSpLocks/>
            <a:stCxn id="21" idx="3"/>
            <a:endCxn id="14" idx="1"/>
          </p:cNvCxnSpPr>
          <p:nvPr/>
        </p:nvCxnSpPr>
        <p:spPr bwMode="auto">
          <a:xfrm>
            <a:off x="6842454" y="3145731"/>
            <a:ext cx="1000433" cy="207817"/>
          </a:xfrm>
          <a:prstGeom prst="straightConnector1">
            <a:avLst/>
          </a:prstGeom>
          <a:ln w="38099" cap="flat" cmpd="sng" algn="ctr">
            <a:solidFill>
              <a:schemeClr val="accent2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924650" name="Прямая со стрелкой 29"/>
          <p:cNvCxnSpPr>
            <a:cxnSpLocks/>
            <a:stCxn id="14" idx="2"/>
          </p:cNvCxnSpPr>
          <p:nvPr/>
        </p:nvCxnSpPr>
        <p:spPr bwMode="auto">
          <a:xfrm rot="5399976" flipV="1">
            <a:off x="9652093" y="4088732"/>
            <a:ext cx="367292" cy="0"/>
          </a:xfrm>
          <a:prstGeom prst="straightConnector1">
            <a:avLst/>
          </a:prstGeom>
          <a:ln w="38099" cap="flat" cmpd="sng" algn="ctr">
            <a:solidFill>
              <a:schemeClr val="accent2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9339938" name="Прямая со стрелкой 29"/>
          <p:cNvCxnSpPr>
            <a:cxnSpLocks/>
          </p:cNvCxnSpPr>
          <p:nvPr/>
        </p:nvCxnSpPr>
        <p:spPr bwMode="auto">
          <a:xfrm rot="5399976">
            <a:off x="9638222" y="5468634"/>
            <a:ext cx="395033" cy="0"/>
          </a:xfrm>
          <a:prstGeom prst="straightConnector1">
            <a:avLst/>
          </a:prstGeom>
          <a:ln w="38099" cap="flat" cmpd="sng" algn="ctr">
            <a:solidFill>
              <a:schemeClr val="accent2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8664131" name="Стрелка: влево 1308664130"/>
          <p:cNvSpPr/>
          <p:nvPr/>
        </p:nvSpPr>
        <p:spPr bwMode="auto">
          <a:xfrm rot="19410995">
            <a:off x="2187810" y="4155526"/>
            <a:ext cx="2940904" cy="670498"/>
          </a:xfrm>
          <a:prstGeom prst="leftArrow">
            <a:avLst>
              <a:gd name="adj1" fmla="val 47846"/>
              <a:gd name="adj2" fmla="val 88447"/>
            </a:avLst>
          </a:prstGeom>
          <a:noFill/>
          <a:ln w="12700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sz="1600">
                <a:solidFill>
                  <a:schemeClr val="tx1"/>
                </a:solidFill>
              </a:rPr>
              <a:t>При выявлении нарушений</a:t>
            </a:r>
          </a:p>
        </p:txBody>
      </p:sp>
      <p:sp>
        <p:nvSpPr>
          <p:cNvPr id="2057472961" name="TextBox 2057472960"/>
          <p:cNvSpPr txBox="1"/>
          <p:nvPr/>
        </p:nvSpPr>
        <p:spPr bwMode="auto">
          <a:xfrm>
            <a:off x="4679229" y="3246120"/>
            <a:ext cx="283389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157942"/>
            <a:ext cx="10515600" cy="132556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Введена статья 52.2 Закона № 248-ФЗ.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Профилактический визит по инициативе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контролируемого лица </a:t>
            </a:r>
            <a:endParaRPr sz="300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auto"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7" y="1541318"/>
            <a:ext cx="10665027" cy="5158739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2500" lnSpcReduction="20000"/>
          </a:bodyPr>
          <a:lstStyle/>
          <a:p>
            <a:pPr marL="457200" indent="-457200" algn="just">
              <a:buFont typeface="Wingdings"/>
              <a:buChar char="q"/>
              <a:defRPr/>
            </a:pPr>
            <a:r>
              <a:rPr lang="ru-RU" sz="1800" b="0" dirty="0"/>
              <a:t>Правом на обращение </a:t>
            </a:r>
            <a:r>
              <a:rPr lang="ru-RU" sz="1800" b="0" dirty="0">
                <a:solidFill>
                  <a:schemeClr val="tx1"/>
                </a:solidFill>
              </a:rPr>
              <a:t>в контрольный (надзорный) орган с заявлением о проведении в отношении него профилактического визита (ПВ) обладают следующие контролируемые лица:</a:t>
            </a:r>
            <a:endParaRPr sz="1800" b="0" i="0" u="none" strike="noStrike" cap="none" spc="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61850" indent="-261850" algn="just">
              <a:buFont typeface="Arial"/>
              <a:buChar char="–"/>
              <a:defRPr/>
            </a:pPr>
            <a:r>
              <a:rPr lang="ru-RU" sz="1800" b="0" i="0" u="none" strike="noStrike" cap="none" spc="0" dirty="0">
                <a:solidFill>
                  <a:schemeClr val="accent1">
                    <a:lumMod val="75000"/>
                  </a:schemeClr>
                </a:solidFill>
                <a:latin typeface="Calibri"/>
                <a:ea typeface="Arial"/>
                <a:cs typeface="Arial"/>
              </a:rPr>
              <a:t>субъекты малого предпринимательства,</a:t>
            </a:r>
            <a:endParaRPr sz="1800" b="0" i="0" u="none" strike="noStrike" cap="none" spc="0" dirty="0">
              <a:solidFill>
                <a:schemeClr val="accent1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261850" indent="-261850" algn="just">
              <a:buFont typeface="Arial"/>
              <a:buChar char="–"/>
              <a:defRPr/>
            </a:pPr>
            <a:r>
              <a:rPr lang="ru-RU" sz="1800" b="0" i="0" u="none" strike="noStrike" cap="none" spc="0" dirty="0">
                <a:solidFill>
                  <a:schemeClr val="accent1">
                    <a:lumMod val="75000"/>
                  </a:schemeClr>
                </a:solidFill>
                <a:latin typeface="Calibri"/>
                <a:ea typeface="Arial"/>
                <a:cs typeface="Arial"/>
              </a:rPr>
              <a:t>социально ориентированные некоммерческие организации</a:t>
            </a: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endParaRPr sz="1800" b="0" dirty="0">
              <a:solidFill>
                <a:schemeClr val="accent1">
                  <a:lumMod val="75000"/>
                </a:schemeClr>
              </a:solidFill>
            </a:endParaRPr>
          </a:p>
          <a:p>
            <a:pPr marL="261850" indent="-261850" algn="just">
              <a:buFont typeface="Arial"/>
              <a:buChar char="–"/>
              <a:defRPr/>
            </a:pPr>
            <a:r>
              <a:rPr lang="ru-RU" sz="1800" b="0" i="0" u="none" strike="noStrike" cap="none" spc="0" dirty="0">
                <a:solidFill>
                  <a:schemeClr val="accent1">
                    <a:lumMod val="75000"/>
                  </a:schemeClr>
                </a:solidFill>
                <a:latin typeface="Calibri"/>
                <a:ea typeface="Arial"/>
                <a:cs typeface="Arial"/>
              </a:rPr>
              <a:t>государственные или муниципальные учреждения</a:t>
            </a:r>
            <a:r>
              <a:rPr lang="ru-RU" sz="1800" b="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Wingdings"/>
              <a:buChar char="q"/>
              <a:defRPr/>
            </a:pPr>
            <a:r>
              <a:rPr lang="ru-RU" sz="1800" b="0" dirty="0"/>
              <a:t>Срок рассмотрения заявления – 10 рабочих дней с даты регистрации заявления.</a:t>
            </a:r>
            <a:endParaRPr sz="1800" b="0" dirty="0"/>
          </a:p>
          <a:p>
            <a:pPr marL="457200" indent="-457200" algn="just">
              <a:buFont typeface="Wingdings"/>
              <a:buChar char="q"/>
              <a:defRPr/>
            </a:pPr>
            <a:r>
              <a:rPr lang="ru-RU" sz="1800" b="0" dirty="0"/>
              <a:t>Решения принимаемые по итогам рассмотрения заявления: о проведении ПВ, об отказе в проведении ПВ.</a:t>
            </a:r>
            <a:endParaRPr sz="1800" dirty="0"/>
          </a:p>
          <a:p>
            <a:pPr marL="457200" indent="-457200" algn="just">
              <a:buFont typeface="Wingdings"/>
              <a:buChar char="q"/>
              <a:defRPr/>
            </a:pPr>
            <a:r>
              <a:rPr lang="ru-RU" sz="1800" b="0" dirty="0"/>
              <a:t>Основания для отказа в проведении ПВ (часть 4 статьи 52.2):</a:t>
            </a:r>
            <a:endParaRPr sz="1800" b="0" dirty="0"/>
          </a:p>
          <a:p>
            <a:pPr lvl="1" algn="just">
              <a:defRPr/>
            </a:pPr>
            <a:r>
              <a:rPr lang="ru-RU" sz="18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1) от контролируемого лица поступило уведомление об отзыве заявления;</a:t>
            </a:r>
            <a:endParaRPr sz="1800" b="0" i="0" u="none" strike="noStrike" cap="none" spc="0" dirty="0">
              <a:solidFill>
                <a:schemeClr val="tx1"/>
              </a:solidFill>
              <a:latin typeface="Calibri"/>
              <a:cs typeface="Calibri"/>
            </a:endParaRPr>
          </a:p>
          <a:p>
            <a:pPr lvl="1" algn="just">
              <a:defRPr/>
            </a:pPr>
            <a:r>
              <a:rPr lang="ru-RU" sz="18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2) в течение шести месяцев до даты подачи повторного заявления проведение профилактического визита было невозможно в связи с отсутствием контролируемого лица по месту осуществления деятельности либо в связи с иными действиями (бездействием) контролируемого лица, повлекшими невозможность проведения профилактического визита;</a:t>
            </a:r>
            <a:endParaRPr sz="1800" b="0" i="0" u="none" strike="noStrike" cap="none" spc="0" dirty="0">
              <a:solidFill>
                <a:schemeClr val="tx1"/>
              </a:solidFill>
              <a:latin typeface="Calibri"/>
              <a:cs typeface="Calibri"/>
            </a:endParaRPr>
          </a:p>
          <a:p>
            <a:pPr lvl="1" algn="just">
              <a:defRPr/>
            </a:pPr>
            <a:r>
              <a:rPr lang="ru-RU" sz="18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3) в течение года до даты подачи заявления контрольным (надзорным) органом проведен профилактический визит по ранее поданному заявлению;</a:t>
            </a:r>
            <a:endParaRPr sz="1800" b="0" i="0" u="none" strike="noStrike" cap="none" spc="0" dirty="0">
              <a:solidFill>
                <a:schemeClr val="tx1"/>
              </a:solidFill>
              <a:latin typeface="Calibri"/>
              <a:cs typeface="Calibri"/>
            </a:endParaRPr>
          </a:p>
          <a:p>
            <a:pPr lvl="1" algn="just">
              <a:defRPr/>
            </a:pPr>
            <a:r>
              <a:rPr lang="ru-RU" sz="18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4) заявление содержит нецензурные либо оскорбительные выражения, угрозы жизни, здоровью </a:t>
            </a:r>
            <a:br>
              <a:rPr lang="ru-RU" sz="18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18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и имуществу должностных лиц контрольного (надзорного) органа либо членов их семей;</a:t>
            </a:r>
            <a:endParaRPr sz="1800" b="0" i="0" u="none" strike="noStrike" cap="none" spc="0" dirty="0">
              <a:solidFill>
                <a:schemeClr val="tx1"/>
              </a:solidFill>
              <a:latin typeface="Calibri"/>
              <a:cs typeface="Calibri"/>
            </a:endParaRPr>
          </a:p>
          <a:p>
            <a:pPr lvl="1" algn="just">
              <a:defRPr/>
            </a:pPr>
            <a:r>
              <a:rPr lang="ru-RU" sz="1800" b="0" i="0" u="none" strike="noStrike" cap="none" spc="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5) контролируемое лицо не соответствует критериям, предусмотренным ч. 1 ст. 52.2 Закона № 248-ФЗ.</a:t>
            </a:r>
            <a:endParaRPr sz="1800" dirty="0"/>
          </a:p>
          <a:p>
            <a:pPr marL="457200" indent="-457200" algn="just">
              <a:buFont typeface="Wingdings"/>
              <a:buChar char="q"/>
              <a:defRPr/>
            </a:pPr>
            <a:r>
              <a:rPr lang="ru-RU" sz="1800" b="0" dirty="0"/>
              <a:t>Планирование ПВ в случае принятия решения о проведении ПВ по заявлению контролируемого лица </a:t>
            </a:r>
            <a:br>
              <a:rPr lang="ru-RU" sz="1800" b="0" dirty="0"/>
            </a:br>
            <a:r>
              <a:rPr lang="ru-RU" sz="1800" b="0" dirty="0"/>
              <a:t>(в течение 20 рабочих дней согласовывается дата проведения ПВ).</a:t>
            </a:r>
            <a:endParaRPr sz="1800" b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Консультирование</a:t>
            </a:r>
            <a:endParaRPr lang="ru-RU" sz="330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auto"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8" y="1546167"/>
            <a:ext cx="10665027" cy="5153891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40000" lnSpcReduction="12000"/>
          </a:bodyPr>
          <a:lstStyle/>
          <a:p>
            <a:pPr algn="ctr">
              <a:defRPr/>
            </a:pPr>
            <a:r>
              <a:rPr lang="ru-RU" sz="7400" b="0"/>
              <a:t>Статья 50 Закона № 248-ФЗ</a:t>
            </a:r>
            <a:endParaRPr/>
          </a:p>
          <a:p>
            <a:pPr indent="457200" algn="just">
              <a:buFont typeface="Wingdings"/>
              <a:buChar char="q"/>
              <a:defRPr/>
            </a:pPr>
            <a:r>
              <a:rPr lang="ru-RU" sz="5500" b="0"/>
              <a:t>По обращениям контролируемых лиц и их представителей осуществляется консультирование.</a:t>
            </a:r>
            <a:endParaRPr/>
          </a:p>
          <a:p>
            <a:pPr indent="457200" algn="just">
              <a:buFont typeface="Wingdings"/>
              <a:buChar char="q"/>
              <a:defRPr/>
            </a:pPr>
            <a:r>
              <a:rPr lang="ru-RU" sz="5500" b="0"/>
              <a:t>Консультирование может осуществляться должностным лицом контрольного (надзорного) органа по телефону, посредством видео-конференц-связи, использования МП «Инспектор», на личном приеме либо в ходе проведения профилактического мероприятия, контрольного (надзорного) мероприятия.</a:t>
            </a:r>
            <a:endParaRPr/>
          </a:p>
          <a:p>
            <a:pPr indent="457200" algn="just">
              <a:buFont typeface="Wingdings"/>
              <a:buChar char="q"/>
              <a:defRPr/>
            </a:pPr>
            <a:r>
              <a:rPr lang="ru-RU" sz="5500" b="0"/>
              <a:t>Консультирование осуществляется </a:t>
            </a:r>
            <a:r>
              <a:rPr lang="ru-RU" sz="5500" b="0">
                <a:solidFill>
                  <a:schemeClr val="accent1">
                    <a:lumMod val="75000"/>
                  </a:schemeClr>
                </a:solidFill>
              </a:rPr>
              <a:t>по следующим вопросам:</a:t>
            </a:r>
            <a:endParaRPr>
              <a:solidFill>
                <a:schemeClr val="accent1">
                  <a:lumMod val="75000"/>
                </a:schemeClr>
              </a:solidFill>
            </a:endParaRPr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разъяснение положений нормативных правовых актов, содержащих обязательные требования, оценка соблюдения которых осуществляется в рамках вида надзора;</a:t>
            </a:r>
            <a:endParaRPr/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разъяснение положений нормативных правовых актов, регламентирующих порядок осуществления федерального государственного надзора;</a:t>
            </a:r>
            <a:endParaRPr/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порядок обжалования действий или бездействия должностных лиц.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1498</Words>
  <Application>Microsoft Office PowerPoint</Application>
  <DocSecurity>0</DocSecurity>
  <PresentationFormat>Широкоэкранный</PresentationFormat>
  <Paragraphs>133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Times New Roman</vt:lpstr>
      <vt:lpstr>Wingdings</vt:lpstr>
      <vt:lpstr>Тема Office</vt:lpstr>
      <vt:lpstr>Презентация PowerPoint</vt:lpstr>
      <vt:lpstr>Порядок оформления документов в рамках контрольной (надзорной) деятельности</vt:lpstr>
      <vt:lpstr>Порядок отнесения объектов контроля к категориям риска и выявления индикаторов риска нарушения обязательных требований</vt:lpstr>
      <vt:lpstr>Досудебный порядок подачи жалобы</vt:lpstr>
      <vt:lpstr>Профилактический визит</vt:lpstr>
      <vt:lpstr>Обязательный профилактический визит</vt:lpstr>
      <vt:lpstr>Введена статья 52.1 Закона № 248-ФЗ. Обязательный профилактический визит</vt:lpstr>
      <vt:lpstr>Введена статья 52.2 Закона № 248-ФЗ. Профилактический визит по инициативе контролируемого лица </vt:lpstr>
      <vt:lpstr>Консультирование</vt:lpstr>
      <vt:lpstr>Рассмотрение заявлений о проведении профилактических мероприятий (ФГИС ««Единая система предоставления государственных  и муниципальных услуг (сервисов)»)</vt:lpstr>
      <vt:lpstr>Введена статья 90.2 Закона № 248-ФЗ. Соглашение о надлежащем устранении выявленных нарушений обязательных требований</vt:lpstr>
      <vt:lpstr>Введена статья 90.2 Закона № 248-ФЗ. Соглашение о надлежащем устранении выявленных нарушений обязательных требований</vt:lpstr>
      <vt:lpstr>Изменения в нормативных правовых актах в 2026 году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MAF</dc:creator>
  <cp:keywords/>
  <dc:description/>
  <cp:lastModifiedBy>Аскарова Наталья Юрьевна</cp:lastModifiedBy>
  <cp:revision>125</cp:revision>
  <dcterms:created xsi:type="dcterms:W3CDTF">2021-10-13T13:11:18Z</dcterms:created>
  <dcterms:modified xsi:type="dcterms:W3CDTF">2026-05-18T06:36:07Z</dcterms:modified>
  <cp:category/>
  <dc:identifier/>
  <cp:contentStatus/>
  <dc:language/>
  <cp:version/>
</cp:coreProperties>
</file>